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84" r:id="rId17"/>
    <p:sldId id="285" r:id="rId18"/>
    <p:sldId id="286" r:id="rId19"/>
    <p:sldId id="287" r:id="rId20"/>
    <p:sldId id="288" r:id="rId21"/>
    <p:sldId id="281" r:id="rId22"/>
    <p:sldId id="282" r:id="rId23"/>
    <p:sldId id="283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Parent%20database_R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Student%20database_R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ISJ\PROIECTE\2017_Log%20On%20Back%20to%20Life\Chestionare%2013.05.2018\Teacher%20database_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 sz="2000"/>
            </a:pPr>
            <a:r>
              <a:rPr lang="en-US" sz="2000"/>
              <a:t>Distribution of respondents according to age</a:t>
            </a:r>
          </a:p>
        </c:rich>
      </c:tx>
      <c:layout/>
    </c:title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19 years old</c:v>
                </c:pt>
                <c:pt idx="1">
                  <c:v>18 years old</c:v>
                </c:pt>
                <c:pt idx="2">
                  <c:v>17 years old</c:v>
                </c:pt>
                <c:pt idx="3">
                  <c:v>16 years old</c:v>
                </c:pt>
                <c:pt idx="4">
                  <c:v>15 years old</c:v>
                </c:pt>
                <c:pt idx="5">
                  <c:v>14 years old</c:v>
                </c:pt>
                <c:pt idx="6">
                  <c:v>12 years old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30</c:v>
                </c:pt>
                <c:pt idx="2">
                  <c:v>82</c:v>
                </c:pt>
                <c:pt idx="3">
                  <c:v>54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74620928"/>
        <c:axId val="74622464"/>
      </c:barChart>
      <c:catAx>
        <c:axId val="74620928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4622464"/>
        <c:crosses val="autoZero"/>
        <c:auto val="1"/>
        <c:lblAlgn val="ctr"/>
        <c:lblOffset val="100"/>
      </c:catAx>
      <c:valAx>
        <c:axId val="74622464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462092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lang="en-US" dirty="0" smtClean="0"/>
              <a:t>School size, according to number of students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Sheet1!$B$22</c:f>
              <c:strCache>
                <c:ptCount val="1"/>
                <c:pt idx="0">
                  <c:v>Number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/>
                </a:pPr>
                <a:endParaRPr lang="en-US"/>
              </a:p>
            </c:txPr>
            <c:showCatName val="1"/>
            <c:showLeaderLines val="1"/>
          </c:dLbls>
          <c:cat>
            <c:strRef>
              <c:f>Sheet1!$A$23:$A$25</c:f>
              <c:strCache>
                <c:ptCount val="3"/>
                <c:pt idx="0">
                  <c:v>Between 350 and 749 students</c:v>
                </c:pt>
                <c:pt idx="1">
                  <c:v>Between 750 and 1499 students</c:v>
                </c:pt>
                <c:pt idx="2">
                  <c:v>More than 1500 students</c:v>
                </c:pt>
              </c:strCache>
            </c:strRef>
          </c:cat>
          <c:val>
            <c:numRef>
              <c:f>Sheet1!$B$23:$B$25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GB"/>
            </a:pPr>
            <a:r>
              <a:rPr lang="en-GB"/>
              <a:t>Distribution of responses for "yes"</a:t>
            </a:r>
            <a:r>
              <a:rPr lang="en-GB" baseline="0"/>
              <a:t> / "no" questions</a:t>
            </a:r>
            <a:endParaRPr lang="en-GB"/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'Teachers (3)'!$A$2</c:f>
              <c:strCache>
                <c:ptCount val="1"/>
                <c:pt idx="0">
                  <c:v>Yes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'Teachers (3)'!$B$1:$M$1</c:f>
              <c:strCache>
                <c:ptCount val="12"/>
                <c:pt idx="0">
                  <c:v>Q1</c:v>
                </c:pt>
                <c:pt idx="1">
                  <c:v>Q3</c:v>
                </c:pt>
                <c:pt idx="2">
                  <c:v>Q4</c:v>
                </c:pt>
                <c:pt idx="3">
                  <c:v>Q5</c:v>
                </c:pt>
                <c:pt idx="4">
                  <c:v>Q7</c:v>
                </c:pt>
                <c:pt idx="5">
                  <c:v>Q8</c:v>
                </c:pt>
                <c:pt idx="6">
                  <c:v>Q9</c:v>
                </c:pt>
                <c:pt idx="7">
                  <c:v>Q12</c:v>
                </c:pt>
                <c:pt idx="8">
                  <c:v>Q13</c:v>
                </c:pt>
                <c:pt idx="9">
                  <c:v>Q14</c:v>
                </c:pt>
                <c:pt idx="10">
                  <c:v>Q16</c:v>
                </c:pt>
                <c:pt idx="11">
                  <c:v>Q21</c:v>
                </c:pt>
              </c:strCache>
            </c:strRef>
          </c:cat>
          <c:val>
            <c:numRef>
              <c:f>'Teachers (3)'!$B$2:$M$2</c:f>
              <c:numCache>
                <c:formatCode>General</c:formatCode>
                <c:ptCount val="12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9</c:v>
                </c:pt>
                <c:pt idx="4">
                  <c:v>5</c:v>
                </c:pt>
                <c:pt idx="5">
                  <c:v>2</c:v>
                </c:pt>
                <c:pt idx="6">
                  <c:v>10</c:v>
                </c:pt>
                <c:pt idx="7">
                  <c:v>10</c:v>
                </c:pt>
                <c:pt idx="8">
                  <c:v>4</c:v>
                </c:pt>
                <c:pt idx="9">
                  <c:v>10</c:v>
                </c:pt>
                <c:pt idx="10">
                  <c:v>1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'Teachers (3)'!$A$3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'Teachers (3)'!$B$1:$M$1</c:f>
              <c:strCache>
                <c:ptCount val="12"/>
                <c:pt idx="0">
                  <c:v>Q1</c:v>
                </c:pt>
                <c:pt idx="1">
                  <c:v>Q3</c:v>
                </c:pt>
                <c:pt idx="2">
                  <c:v>Q4</c:v>
                </c:pt>
                <c:pt idx="3">
                  <c:v>Q5</c:v>
                </c:pt>
                <c:pt idx="4">
                  <c:v>Q7</c:v>
                </c:pt>
                <c:pt idx="5">
                  <c:v>Q8</c:v>
                </c:pt>
                <c:pt idx="6">
                  <c:v>Q9</c:v>
                </c:pt>
                <c:pt idx="7">
                  <c:v>Q12</c:v>
                </c:pt>
                <c:pt idx="8">
                  <c:v>Q13</c:v>
                </c:pt>
                <c:pt idx="9">
                  <c:v>Q14</c:v>
                </c:pt>
                <c:pt idx="10">
                  <c:v>Q16</c:v>
                </c:pt>
                <c:pt idx="11">
                  <c:v>Q21</c:v>
                </c:pt>
              </c:strCache>
            </c:strRef>
          </c:cat>
          <c:val>
            <c:numRef>
              <c:f>'Teachers (3)'!$B$3:$M$3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0</c:v>
                </c:pt>
                <c:pt idx="10">
                  <c:v>9</c:v>
                </c:pt>
                <c:pt idx="11">
                  <c:v>0</c:v>
                </c:pt>
              </c:numCache>
            </c:numRef>
          </c:val>
        </c:ser>
        <c:dLbls>
          <c:showVal val="1"/>
        </c:dLbls>
        <c:gapWidth val="95"/>
        <c:overlap val="100"/>
        <c:axId val="79190272"/>
        <c:axId val="79204352"/>
      </c:barChart>
      <c:catAx>
        <c:axId val="79190272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9204352"/>
        <c:crosses val="autoZero"/>
        <c:auto val="1"/>
        <c:lblAlgn val="ctr"/>
        <c:lblOffset val="100"/>
      </c:catAx>
      <c:valAx>
        <c:axId val="79204352"/>
        <c:scaling>
          <c:orientation val="minMax"/>
        </c:scaling>
        <c:delete val="1"/>
        <c:axPos val="t"/>
        <c:numFmt formatCode="General" sourceLinked="1"/>
        <c:tickLblPos val="nextTo"/>
        <c:crossAx val="791902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'Q2'!$B$1</c:f>
              <c:strCache>
                <c:ptCount val="1"/>
                <c:pt idx="0">
                  <c:v>Q2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'Q2'!$A$2:$A$7</c:f>
              <c:strCache>
                <c:ptCount val="6"/>
                <c:pt idx="0">
                  <c:v>TV/Magazines/Newspapers </c:v>
                </c:pt>
                <c:pt idx="1">
                  <c:v>Training courses </c:v>
                </c:pt>
                <c:pt idx="2">
                  <c:v>Continuing education</c:v>
                </c:pt>
                <c:pt idx="3">
                  <c:v>Scientific magazines</c:v>
                </c:pt>
                <c:pt idx="4">
                  <c:v>Pupils/Students questions</c:v>
                </c:pt>
                <c:pt idx="5">
                  <c:v>Other (be specific)</c:v>
                </c:pt>
              </c:strCache>
            </c:strRef>
          </c:cat>
          <c:val>
            <c:numRef>
              <c:f>'Q2'!$B$2:$B$7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04761904761918"/>
          <c:y val="0.26285214348206482"/>
          <c:w val="0.36507936507936517"/>
          <c:h val="0.51387889013873278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'Q2'!$B$9</c:f>
              <c:strCache>
                <c:ptCount val="1"/>
                <c:pt idx="0">
                  <c:v>Q6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'Q2'!$A$10:$A$13</c:f>
              <c:strCache>
                <c:ptCount val="4"/>
                <c:pt idx="0">
                  <c:v>Therapy provided by the Public Health Service</c:v>
                </c:pt>
                <c:pt idx="1">
                  <c:v>Therapy provided by the school counsellor </c:v>
                </c:pt>
                <c:pt idx="2">
                  <c:v>Self-help group treatment</c:v>
                </c:pt>
                <c:pt idx="3">
                  <c:v>Enrolment in specific school projects</c:v>
                </c:pt>
              </c:strCache>
            </c:strRef>
          </c:cat>
          <c:val>
            <c:numRef>
              <c:f>'Q2'!$B$10:$B$13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232442535592147"/>
          <c:y val="0.2564179332234634"/>
          <c:w val="0.3625240594925635"/>
          <c:h val="0.5374546786302876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'Q2'!$B$16</c:f>
              <c:strCache>
                <c:ptCount val="1"/>
                <c:pt idx="0">
                  <c:v>Q10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'Q2'!$A$17:$A$21</c:f>
              <c:strCache>
                <c:ptCount val="5"/>
                <c:pt idx="0">
                  <c:v>not present</c:v>
                </c:pt>
                <c:pt idx="1">
                  <c:v>poorly spread</c:v>
                </c:pt>
                <c:pt idx="2">
                  <c:v>quite spread</c:v>
                </c:pt>
                <c:pt idx="3">
                  <c:v>largely spread</c:v>
                </c:pt>
                <c:pt idx="4">
                  <c:v>I don’t know</c:v>
                </c:pt>
              </c:strCache>
            </c:strRef>
          </c:cat>
          <c:val>
            <c:numRef>
              <c:f>'Q2'!$B$17:$B$21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003590696996203"/>
          <c:y val="0.30341176829640493"/>
          <c:w val="0.23607520414114905"/>
          <c:h val="0.43183940670206927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'Q2'!$B$24</c:f>
              <c:strCache>
                <c:ptCount val="1"/>
                <c:pt idx="0">
                  <c:v>Q11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'Q2'!$A$25:$A$29</c:f>
              <c:strCache>
                <c:ptCount val="5"/>
                <c:pt idx="0">
                  <c:v>Not at all</c:v>
                </c:pt>
                <c:pt idx="1">
                  <c:v>Slightly </c:v>
                </c:pt>
                <c:pt idx="2">
                  <c:v>Moderately</c:v>
                </c:pt>
                <c:pt idx="3">
                  <c:v>Extremely</c:v>
                </c:pt>
                <c:pt idx="4">
                  <c:v>I don’t know</c:v>
                </c:pt>
              </c:strCache>
            </c:strRef>
          </c:cat>
          <c:val>
            <c:numRef>
              <c:f>'Q2'!$B$25:$B$29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100012700025401"/>
          <c:y val="0.32616765091863525"/>
          <c:w val="0.27386969773939551"/>
          <c:h val="0.42672736220472446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'Q2'!$B$32</c:f>
              <c:strCache>
                <c:ptCount val="1"/>
                <c:pt idx="0">
                  <c:v>Q15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'Q2'!$A$33:$A$39</c:f>
              <c:strCache>
                <c:ptCount val="7"/>
                <c:pt idx="0">
                  <c:v>To avoid websites with obscene, dangerous or derogatory content</c:v>
                </c:pt>
                <c:pt idx="1">
                  <c:v>To be careful to unknown people</c:v>
                </c:pt>
                <c:pt idx="2">
                  <c:v>To avoid disclosing passwords </c:v>
                </c:pt>
                <c:pt idx="3">
                  <c:v>To avoid gambling online</c:v>
                </c:pt>
                <c:pt idx="4">
                  <c:v>To avoid on line shopping with credit card payment on questionable or suspicious websites </c:v>
                </c:pt>
                <c:pt idx="5">
                  <c:v>To have an antivirus software installed on their computer </c:v>
                </c:pt>
                <c:pt idx="6">
                  <c:v>Tips on coping with cyberbullying</c:v>
                </c:pt>
              </c:strCache>
            </c:strRef>
          </c:cat>
          <c:val>
            <c:numRef>
              <c:f>'Q2'!$B$33:$B$39</c:f>
              <c:numCache>
                <c:formatCode>General</c:formatCode>
                <c:ptCount val="7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'Q2'!$B$42</c:f>
              <c:strCache>
                <c:ptCount val="1"/>
                <c:pt idx="0">
                  <c:v>Q17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'Q2'!$A$43:$A$45</c:f>
              <c:strCache>
                <c:ptCount val="3"/>
                <c:pt idx="0">
                  <c:v>Certainly not </c:v>
                </c:pt>
                <c:pt idx="1">
                  <c:v>I don’t know</c:v>
                </c:pt>
                <c:pt idx="2">
                  <c:v>Certainly yes</c:v>
                </c:pt>
              </c:strCache>
            </c:strRef>
          </c:cat>
          <c:val>
            <c:numRef>
              <c:f>'Q2'!$B$43:$B$45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'Q2'!$B$48</c:f>
              <c:strCache>
                <c:ptCount val="1"/>
                <c:pt idx="0">
                  <c:v>Q18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'Q2'!$A$49:$A$53</c:f>
              <c:strCache>
                <c:ptCount val="5"/>
                <c:pt idx="0">
                  <c:v>Safe internet surfing </c:v>
                </c:pt>
                <c:pt idx="1">
                  <c:v>Online school programs and opportunities </c:v>
                </c:pt>
                <c:pt idx="2">
                  <c:v>Internet overuse related health problems</c:v>
                </c:pt>
                <c:pt idx="3">
                  <c:v>Personal branding and digital identity</c:v>
                </c:pt>
                <c:pt idx="4">
                  <c:v>New educational tools for the prevention of internet misuse</c:v>
                </c:pt>
              </c:strCache>
            </c:strRef>
          </c:cat>
          <c:val>
            <c:numRef>
              <c:f>'Q2'!$B$49:$B$53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'Q2'!$B$56</c:f>
              <c:strCache>
                <c:ptCount val="1"/>
                <c:pt idx="0">
                  <c:v>Q19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'Q2'!$A$57:$A$63</c:f>
              <c:strCache>
                <c:ptCount val="7"/>
                <c:pt idx="0">
                  <c:v>Cyberbullying</c:v>
                </c:pt>
                <c:pt idx="1">
                  <c:v>Substance and Drugs</c:v>
                </c:pt>
                <c:pt idx="2">
                  <c:v>Cyber harassment </c:v>
                </c:pt>
                <c:pt idx="3">
                  <c:v>Social isolation/loneliness</c:v>
                </c:pt>
                <c:pt idx="4">
                  <c:v>Lack of significant relationships</c:v>
                </c:pt>
                <c:pt idx="5">
                  <c:v>Overspending money</c:v>
                </c:pt>
                <c:pt idx="6">
                  <c:v>Malicious attacks</c:v>
                </c:pt>
              </c:strCache>
            </c:strRef>
          </c:cat>
          <c:val>
            <c:numRef>
              <c:f>'Q2'!$B$57:$B$63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lang="en-GB" dirty="0"/>
              <a:t>Distribution of respondents according to gender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Sheet1!$B$10</c:f>
              <c:strCache>
                <c:ptCount val="1"/>
                <c:pt idx="0">
                  <c:v>Number of students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Sheet1!$A$11:$A$12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Sheet1!$B$11:$B$12</c:f>
              <c:numCache>
                <c:formatCode>General</c:formatCode>
                <c:ptCount val="2"/>
                <c:pt idx="0">
                  <c:v>68</c:v>
                </c:pt>
                <c:pt idx="1">
                  <c:v>106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'Q2'!$B$66</c:f>
              <c:strCache>
                <c:ptCount val="1"/>
                <c:pt idx="0">
                  <c:v>Q20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'Q2'!$A$67:$A$73</c:f>
              <c:strCache>
                <c:ptCount val="7"/>
                <c:pt idx="0">
                  <c:v>Professional reasons</c:v>
                </c:pt>
                <c:pt idx="1">
                  <c:v>Personal reasons</c:v>
                </c:pt>
                <c:pt idx="2">
                  <c:v>Professional and personal reasons</c:v>
                </c:pt>
                <c:pt idx="3">
                  <c:v>None</c:v>
                </c:pt>
                <c:pt idx="4">
                  <c:v>Searching for information</c:v>
                </c:pt>
                <c:pt idx="5">
                  <c:v>Sharing information</c:v>
                </c:pt>
                <c:pt idx="6">
                  <c:v>Socializing with people having similar interests</c:v>
                </c:pt>
              </c:strCache>
            </c:strRef>
          </c:cat>
          <c:val>
            <c:numRef>
              <c:f>'Q2'!$B$67:$B$73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10</c:v>
                </c:pt>
                <c:pt idx="3">
                  <c:v>0</c:v>
                </c:pt>
                <c:pt idx="4">
                  <c:v>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 sz="2000"/>
            </a:pPr>
            <a:r>
              <a:rPr lang="en-GB" sz="2000"/>
              <a:t>Distribution of respondents according to gender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zero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Q1 </a:t>
            </a:r>
            <a:r>
              <a:rPr lang="en-US" sz="1800" b="1" dirty="0" smtClean="0"/>
              <a:t>Do you have any of these e-devices?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Sheet3!$B$1</c:f>
              <c:strCache>
                <c:ptCount val="1"/>
                <c:pt idx="0">
                  <c:v>Q1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Sheet3!$A$2:$A$5</c:f>
              <c:strCache>
                <c:ptCount val="4"/>
                <c:pt idx="0">
                  <c:v>Computer/Laptop</c:v>
                </c:pt>
                <c:pt idx="1">
                  <c:v>Smartphone</c:v>
                </c:pt>
                <c:pt idx="2">
                  <c:v>Cellphone</c:v>
                </c:pt>
                <c:pt idx="3">
                  <c:v>Tablet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19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364020122484688"/>
          <c:y val="0.45513487897346167"/>
          <c:w val="0.34969313210848646"/>
          <c:h val="0.33486876640419949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Q2 </a:t>
            </a:r>
            <a:r>
              <a:rPr lang="en-US" sz="1800" b="1" dirty="0" smtClean="0"/>
              <a:t>How often do you use your e-device?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Sheet3!$B$8</c:f>
              <c:strCache>
                <c:ptCount val="1"/>
                <c:pt idx="0">
                  <c:v>Q2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Sheet3!$A$9:$A$12</c:f>
              <c:strCache>
                <c:ptCount val="4"/>
                <c:pt idx="0">
                  <c:v>Never</c:v>
                </c:pt>
                <c:pt idx="1">
                  <c:v>Once a week or less</c:v>
                </c:pt>
                <c:pt idx="2">
                  <c:v>More than once a week but not every day</c:v>
                </c:pt>
                <c:pt idx="3">
                  <c:v>At least once a day or more</c:v>
                </c:pt>
              </c:strCache>
            </c:strRef>
          </c:cat>
          <c:val>
            <c:numRef>
              <c:f>Sheet3!$B$9:$B$12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575131233595801"/>
          <c:y val="0.34325605132691744"/>
          <c:w val="0.39758202099737538"/>
          <c:h val="0.5586264216972878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Q3 </a:t>
            </a:r>
            <a:r>
              <a:rPr lang="en-US" sz="1800" b="1" dirty="0" smtClean="0"/>
              <a:t>The main reason you connect to Internet: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Sheet3!$B$14</c:f>
              <c:strCache>
                <c:ptCount val="1"/>
                <c:pt idx="0">
                  <c:v>Q3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Sheet3!$A$15:$A$18</c:f>
              <c:strCache>
                <c:ptCount val="4"/>
                <c:pt idx="0">
                  <c:v>Job / Work</c:v>
                </c:pt>
                <c:pt idx="1">
                  <c:v>Connecting with people</c:v>
                </c:pt>
                <c:pt idx="2">
                  <c:v>Obtain amusement</c:v>
                </c:pt>
                <c:pt idx="3">
                  <c:v>Searching / Finding  products to buy</c:v>
                </c:pt>
              </c:strCache>
            </c:strRef>
          </c:cat>
          <c:val>
            <c:numRef>
              <c:f>Sheet3!$B$15:$B$18</c:f>
              <c:numCache>
                <c:formatCode>General</c:formatCode>
                <c:ptCount val="4"/>
                <c:pt idx="0">
                  <c:v>19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802909011373575"/>
          <c:y val="0.34325605132691744"/>
          <c:w val="0.36530424321959759"/>
          <c:h val="0.5586264216972878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Q4</a:t>
            </a:r>
            <a:r>
              <a:rPr lang="en-US" sz="1800" b="1" dirty="0" smtClean="0"/>
              <a:t>How often do you connect to Internet?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Sheet3!$B$20</c:f>
              <c:strCache>
                <c:ptCount val="1"/>
                <c:pt idx="0">
                  <c:v>Q4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Sheet3!$A$21:$A$24</c:f>
              <c:strCache>
                <c:ptCount val="4"/>
                <c:pt idx="0">
                  <c:v>Never</c:v>
                </c:pt>
                <c:pt idx="1">
                  <c:v>Once a week or less</c:v>
                </c:pt>
                <c:pt idx="2">
                  <c:v>More than once a week but not every day</c:v>
                </c:pt>
                <c:pt idx="3">
                  <c:v>At least once a day or more</c:v>
                </c:pt>
              </c:strCache>
            </c:strRef>
          </c:cat>
          <c:val>
            <c:numRef>
              <c:f>Sheet3!$B$21:$B$24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74179790026247"/>
          <c:y val="0.34325605132691744"/>
          <c:w val="0.40591535433070869"/>
          <c:h val="0.5586264216972878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Q5 </a:t>
            </a:r>
            <a:r>
              <a:rPr lang="en-US" sz="1800" b="1" dirty="0" smtClean="0"/>
              <a:t>Do your children have any e-device?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Sheet3!$B$26</c:f>
              <c:strCache>
                <c:ptCount val="1"/>
                <c:pt idx="0">
                  <c:v>Q5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Sheet3!$A$27:$A$28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Sheet3!$B$27:$B$28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0070975503062114"/>
          <c:y val="0.41848170020414116"/>
          <c:w val="0.14388083068563798"/>
          <c:h val="0.16743438320209975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Q6 </a:t>
            </a:r>
            <a:r>
              <a:rPr lang="en-US" sz="1800" b="1" dirty="0" smtClean="0"/>
              <a:t>Do you think your children overexpose online?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Sheet3!$B$30</c:f>
              <c:strCache>
                <c:ptCount val="1"/>
                <c:pt idx="0">
                  <c:v>Q6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Sheet3!$A$31:$A$32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Sheet3!$B$31:$B$32</c:f>
              <c:numCache>
                <c:formatCode>General</c:formatCode>
                <c:ptCount val="2"/>
                <c:pt idx="0">
                  <c:v>17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0433188038995129"/>
          <c:y val="0.41848170020414116"/>
          <c:w val="0.17781097675290589"/>
          <c:h val="0.2878047535724701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Q7 </a:t>
            </a:r>
            <a:r>
              <a:rPr lang="en-US" sz="1800" b="1" dirty="0" smtClean="0"/>
              <a:t>Do you ever scolded your children for overexposing online?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Sheet3!$B$34</c:f>
              <c:strCache>
                <c:ptCount val="1"/>
                <c:pt idx="0">
                  <c:v>Q7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Sheet3!$A$35:$A$38</c:f>
              <c:strCache>
                <c:ptCount val="4"/>
                <c:pt idx="0">
                  <c:v>Never</c:v>
                </c:pt>
                <c:pt idx="1">
                  <c:v>Sometimes</c:v>
                </c:pt>
                <c:pt idx="2">
                  <c:v>Often</c:v>
                </c:pt>
                <c:pt idx="3">
                  <c:v>Every day</c:v>
                </c:pt>
              </c:strCache>
            </c:strRef>
          </c:cat>
          <c:val>
            <c:numRef>
              <c:f>Sheet3!$B$35:$B$38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smtClean="0"/>
              <a:t>Q8 </a:t>
            </a:r>
            <a:r>
              <a:rPr lang="en-US" sz="1800" b="1" i="0" u="none" strike="noStrike" baseline="0" dirty="0" smtClean="0"/>
              <a:t>In your opinion, what are the main reasons your children usually access to Internet? </a:t>
            </a:r>
            <a:endParaRPr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Sheet3!$B$40</c:f>
              <c:strCache>
                <c:ptCount val="1"/>
                <c:pt idx="0">
                  <c:v>Q8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Sheet3!$A$41:$A$50</c:f>
              <c:strCache>
                <c:ptCount val="10"/>
                <c:pt idx="0">
                  <c:v>School and training activities (researches, participation in on-line courses, ...)</c:v>
                </c:pt>
                <c:pt idx="1">
                  <c:v>Shopping</c:v>
                </c:pt>
                <c:pt idx="2">
                  <c:v>Music/Video downloading</c:v>
                </c:pt>
                <c:pt idx="3">
                  <c:v>Social networking (i.e. Facebook)</c:v>
                </c:pt>
                <c:pt idx="4">
                  <c:v>Games</c:v>
                </c:pt>
                <c:pt idx="5">
                  <c:v>Instant messaging (i.e. WhatsApp)</c:v>
                </c:pt>
                <c:pt idx="6">
                  <c:v>Blog</c:v>
                </c:pt>
                <c:pt idx="7">
                  <c:v>Search information (i.e. news)</c:v>
                </c:pt>
                <c:pt idx="8">
                  <c:v>Gambling</c:v>
                </c:pt>
                <c:pt idx="9">
                  <c:v>Other (be specific)</c:v>
                </c:pt>
              </c:strCache>
            </c:strRef>
          </c:cat>
          <c:val>
            <c:numRef>
              <c:f>Sheet3!$B$41:$B$50</c:f>
              <c:numCache>
                <c:formatCode>General</c:formatCode>
                <c:ptCount val="10"/>
                <c:pt idx="0">
                  <c:v>16</c:v>
                </c:pt>
                <c:pt idx="1">
                  <c:v>3</c:v>
                </c:pt>
                <c:pt idx="2">
                  <c:v>10</c:v>
                </c:pt>
                <c:pt idx="3">
                  <c:v>10</c:v>
                </c:pt>
                <c:pt idx="4">
                  <c:v>16</c:v>
                </c:pt>
                <c:pt idx="5">
                  <c:v>14</c:v>
                </c:pt>
                <c:pt idx="6">
                  <c:v>4</c:v>
                </c:pt>
                <c:pt idx="7">
                  <c:v>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lang="en-GB"/>
              <a:t>Distribution of respondents according to type of school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Sheet1!$B$24</c:f>
              <c:strCache>
                <c:ptCount val="1"/>
                <c:pt idx="0">
                  <c:v>Number of students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Sheet1!$A$25:$A$26</c:f>
              <c:strCache>
                <c:ptCount val="2"/>
                <c:pt idx="0">
                  <c:v>Vocational training</c:v>
                </c:pt>
                <c:pt idx="1">
                  <c:v>High school (lyceum)</c:v>
                </c:pt>
              </c:strCache>
            </c:strRef>
          </c:cat>
          <c:val>
            <c:numRef>
              <c:f>Sheet1!$B$25:$B$26</c:f>
              <c:numCache>
                <c:formatCode>General</c:formatCode>
                <c:ptCount val="2"/>
                <c:pt idx="0">
                  <c:v>56</c:v>
                </c:pt>
                <c:pt idx="1">
                  <c:v>121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smtClean="0"/>
              <a:t>Q9 </a:t>
            </a:r>
            <a:r>
              <a:rPr lang="en-US" sz="1800" b="1" dirty="0" smtClean="0"/>
              <a:t>Do you ever educate your children on online risks (gambling, inappropriate contents,  </a:t>
            </a:r>
            <a:r>
              <a:rPr lang="en-US" sz="1800" b="1" dirty="0" err="1" smtClean="0"/>
              <a:t>dangerousconnections</a:t>
            </a:r>
            <a:r>
              <a:rPr lang="en-US" sz="1800" b="1" dirty="0" smtClean="0"/>
              <a:t>)?</a:t>
            </a:r>
            <a:endParaRPr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Sheet3!$B$53</c:f>
              <c:strCache>
                <c:ptCount val="1"/>
                <c:pt idx="0">
                  <c:v>Q9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Sheet3!$A$54:$A$55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Sheet3!$B$54:$B$55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3959864391951011"/>
          <c:y val="0.58503280839895"/>
          <c:w val="0.14373468941382328"/>
          <c:h val="0.2229899387576553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Q10 </a:t>
            </a:r>
            <a:r>
              <a:rPr lang="en-US" sz="1800" b="1" dirty="0" smtClean="0"/>
              <a:t>Do you feel worried for your children’s online exposure?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Sheet3!$B$57</c:f>
              <c:strCache>
                <c:ptCount val="1"/>
                <c:pt idx="0">
                  <c:v>Q10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Sheet3!$A$58:$A$61</c:f>
              <c:strCache>
                <c:ptCount val="4"/>
                <c:pt idx="0">
                  <c:v>Not at all</c:v>
                </c:pt>
                <c:pt idx="1">
                  <c:v>Slightly</c:v>
                </c:pt>
                <c:pt idx="2">
                  <c:v>Moderately</c:v>
                </c:pt>
                <c:pt idx="3">
                  <c:v>Very</c:v>
                </c:pt>
              </c:strCache>
            </c:strRef>
          </c:cat>
          <c:val>
            <c:numRef>
              <c:f>Sheet3!$B$58:$B$61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smtClean="0"/>
              <a:t>Q11 </a:t>
            </a:r>
            <a:r>
              <a:rPr lang="en-US" sz="1800" b="1" i="0" u="none" strike="noStrike" baseline="0" dirty="0" smtClean="0"/>
              <a:t>What are your main concerns about online risks for your children? (</a:t>
            </a:r>
            <a:endParaRPr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Sheet3!$B$63</c:f>
              <c:strCache>
                <c:ptCount val="1"/>
                <c:pt idx="0">
                  <c:v>Q11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Sheet3!$A$64:$A$70</c:f>
              <c:strCache>
                <c:ptCount val="7"/>
                <c:pt idx="0">
                  <c:v>Porn contents</c:v>
                </c:pt>
                <c:pt idx="1">
                  <c:v>Connections with strangers</c:v>
                </c:pt>
                <c:pt idx="2">
                  <c:v>Phishing of passwords or other sensitive information</c:v>
                </c:pt>
                <c:pt idx="3">
                  <c:v>Gambling</c:v>
                </c:pt>
                <c:pt idx="4">
                  <c:v>Credit card payment in dangerous websites</c:v>
                </c:pt>
                <c:pt idx="5">
                  <c:v>Virus</c:v>
                </c:pt>
                <c:pt idx="6">
                  <c:v>Cyberbullying</c:v>
                </c:pt>
              </c:strCache>
            </c:strRef>
          </c:cat>
          <c:val>
            <c:numRef>
              <c:f>Sheet3!$B$64:$B$70</c:f>
              <c:numCache>
                <c:formatCode>General</c:formatCode>
                <c:ptCount val="7"/>
                <c:pt idx="0">
                  <c:v>14</c:v>
                </c:pt>
                <c:pt idx="1">
                  <c:v>17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12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 lang="en-GB"/>
            </a:pPr>
            <a:r>
              <a:rPr smtClean="0"/>
              <a:t>Q12 </a:t>
            </a:r>
            <a:r>
              <a:rPr lang="en-US" sz="1800" b="1" i="0" u="none" strike="noStrike" baseline="0" dirty="0" smtClean="0"/>
              <a:t>Would you like to get more information about: </a:t>
            </a:r>
            <a:endParaRPr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Sheet3!$B$73</c:f>
              <c:strCache>
                <c:ptCount val="1"/>
                <c:pt idx="0">
                  <c:v>Q12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Sheet3!$A$74:$A$76</c:f>
              <c:strCache>
                <c:ptCount val="3"/>
                <c:pt idx="0">
                  <c:v>Online safety</c:v>
                </c:pt>
                <c:pt idx="1">
                  <c:v>School prevention of Internet addiction behaviours</c:v>
                </c:pt>
                <c:pt idx="2">
                  <c:v>Health problems due to Internet overuse</c:v>
                </c:pt>
              </c:strCache>
            </c:strRef>
          </c:cat>
          <c:val>
            <c:numRef>
              <c:f>Sheet3!$B$74:$B$76</c:f>
              <c:numCache>
                <c:formatCode>General</c:formatCode>
                <c:ptCount val="3"/>
                <c:pt idx="0">
                  <c:v>16</c:v>
                </c:pt>
                <c:pt idx="1">
                  <c:v>14</c:v>
                </c:pt>
                <c:pt idx="2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Q13 </a:t>
            </a:r>
            <a:r>
              <a:rPr lang="en-US" sz="1800" b="1" dirty="0" smtClean="0"/>
              <a:t>Do you ever share online time with your kids when they were younger?</a:t>
            </a:r>
          </a:p>
        </c:rich>
      </c:tx>
      <c:layout>
        <c:manualLayout>
          <c:xMode val="edge"/>
          <c:yMode val="edge"/>
          <c:x val="0.12466362757286918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Sheet3!$B$79</c:f>
              <c:strCache>
                <c:ptCount val="1"/>
                <c:pt idx="0">
                  <c:v>Q13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Sheet3!$A$80:$A$83</c:f>
              <c:strCache>
                <c:ptCount val="4"/>
                <c:pt idx="0">
                  <c:v>Never</c:v>
                </c:pt>
                <c:pt idx="1">
                  <c:v>Sometimes</c:v>
                </c:pt>
                <c:pt idx="2">
                  <c:v>Often</c:v>
                </c:pt>
                <c:pt idx="3">
                  <c:v>Always</c:v>
                </c:pt>
              </c:strCache>
            </c:strRef>
          </c:cat>
          <c:val>
            <c:numRef>
              <c:f>Sheet3!$B$80:$B$83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Q14 </a:t>
            </a:r>
            <a:r>
              <a:rPr lang="en-US" sz="1800" b="1" dirty="0" smtClean="0"/>
              <a:t>When your children were younger, do you usually used parental control online systems?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Sheet3!$B$85</c:f>
              <c:strCache>
                <c:ptCount val="1"/>
                <c:pt idx="0">
                  <c:v>Q14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Sheet3!$A$86:$A$89</c:f>
              <c:strCache>
                <c:ptCount val="4"/>
                <c:pt idx="0">
                  <c:v>Never</c:v>
                </c:pt>
                <c:pt idx="1">
                  <c:v>Sometimes</c:v>
                </c:pt>
                <c:pt idx="2">
                  <c:v>Often</c:v>
                </c:pt>
                <c:pt idx="3">
                  <c:v>Always</c:v>
                </c:pt>
              </c:strCache>
            </c:strRef>
          </c:cat>
          <c:val>
            <c:numRef>
              <c:f>Sheet3!$B$86:$B$89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smtClean="0"/>
              <a:t>Q15 </a:t>
            </a:r>
            <a:r>
              <a:rPr lang="en-US" sz="1800" b="1" dirty="0" smtClean="0"/>
              <a:t>Do you usually mediate with your children the amount of time they spend </a:t>
            </a:r>
            <a:r>
              <a:rPr lang="en-US" sz="1800" b="1" smtClean="0"/>
              <a:t>online?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Sheet3!$B$91</c:f>
              <c:strCache>
                <c:ptCount val="1"/>
                <c:pt idx="0">
                  <c:v>Q15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Sheet3!$A$92:$A$95</c:f>
              <c:strCache>
                <c:ptCount val="4"/>
                <c:pt idx="0">
                  <c:v>Never</c:v>
                </c:pt>
                <c:pt idx="1">
                  <c:v>Sometimes</c:v>
                </c:pt>
                <c:pt idx="2">
                  <c:v>Often</c:v>
                </c:pt>
                <c:pt idx="3">
                  <c:v>Always</c:v>
                </c:pt>
              </c:strCache>
            </c:strRef>
          </c:cat>
          <c:val>
            <c:numRef>
              <c:f>Sheet3!$B$92:$B$95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GB" sz="2000"/>
            </a:pPr>
            <a:r>
              <a:rPr lang="en-US" sz="2000"/>
              <a:t>Main use of Internet</a:t>
            </a:r>
          </a:p>
        </c:rich>
      </c:tx>
      <c:layout/>
    </c:title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Sheet1!$B$37</c:f>
              <c:strCache>
                <c:ptCount val="1"/>
                <c:pt idx="0">
                  <c:v>Number of students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/>
                </a:pPr>
                <a:endParaRPr lang="en-US"/>
              </a:p>
            </c:txPr>
            <c:showVal val="1"/>
          </c:dLbls>
          <c:cat>
            <c:strRef>
              <c:f>Sheet1!$A$38:$A$47</c:f>
              <c:strCache>
                <c:ptCount val="10"/>
                <c:pt idx="0">
                  <c:v>1 School and training activities</c:v>
                </c:pt>
                <c:pt idx="1">
                  <c:v>2 Shopping</c:v>
                </c:pt>
                <c:pt idx="2">
                  <c:v>3 Music/Video downloading</c:v>
                </c:pt>
                <c:pt idx="3">
                  <c:v>4 Social networking (i.e. Facebook)</c:v>
                </c:pt>
                <c:pt idx="4">
                  <c:v>5 Games</c:v>
                </c:pt>
                <c:pt idx="5">
                  <c:v>6 Instant messaging (i.e. Whatsapp)</c:v>
                </c:pt>
                <c:pt idx="6">
                  <c:v>7 Blog</c:v>
                </c:pt>
                <c:pt idx="7">
                  <c:v>8 Search information (i.e. news)</c:v>
                </c:pt>
                <c:pt idx="8">
                  <c:v>9 Gambling</c:v>
                </c:pt>
                <c:pt idx="9">
                  <c:v>10 Dating</c:v>
                </c:pt>
              </c:strCache>
            </c:strRef>
          </c:cat>
          <c:val>
            <c:numRef>
              <c:f>Sheet1!$B$38:$B$47</c:f>
              <c:numCache>
                <c:formatCode>General</c:formatCode>
                <c:ptCount val="10"/>
                <c:pt idx="0">
                  <c:v>32</c:v>
                </c:pt>
                <c:pt idx="1">
                  <c:v>8</c:v>
                </c:pt>
                <c:pt idx="2">
                  <c:v>28</c:v>
                </c:pt>
                <c:pt idx="3">
                  <c:v>70</c:v>
                </c:pt>
                <c:pt idx="4">
                  <c:v>15</c:v>
                </c:pt>
                <c:pt idx="5">
                  <c:v>16</c:v>
                </c:pt>
                <c:pt idx="6">
                  <c:v>0</c:v>
                </c:pt>
                <c:pt idx="7">
                  <c:v>8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74853376"/>
        <c:axId val="74859264"/>
      </c:barChart>
      <c:catAx>
        <c:axId val="74853376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4859264"/>
        <c:crosses val="autoZero"/>
        <c:auto val="1"/>
        <c:lblAlgn val="ctr"/>
        <c:lblOffset val="100"/>
      </c:catAx>
      <c:valAx>
        <c:axId val="74859264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485337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GB" sz="2000"/>
            </a:pPr>
            <a:r>
              <a:rPr lang="en-US" sz="2000" b="1" i="0" u="none" strike="noStrike" baseline="0">
                <a:effectLst/>
              </a:rPr>
              <a:t>Internet usage on average, hours per day in the last 2 months</a:t>
            </a:r>
            <a:endParaRPr lang="en-US" sz="2000"/>
          </a:p>
        </c:rich>
      </c:tx>
      <c:layout/>
    </c:title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Sheet1!$B$51</c:f>
              <c:strCache>
                <c:ptCount val="1"/>
                <c:pt idx="0">
                  <c:v>Number of students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/>
                </a:pPr>
                <a:endParaRPr lang="en-US"/>
              </a:p>
            </c:txPr>
            <c:showVal val="1"/>
          </c:dLbls>
          <c:cat>
            <c:strRef>
              <c:f>Sheet1!$A$52:$A$54</c:f>
              <c:strCache>
                <c:ptCount val="3"/>
                <c:pt idx="0">
                  <c:v>1 -3 hours</c:v>
                </c:pt>
                <c:pt idx="1">
                  <c:v>4 - 7 hours</c:v>
                </c:pt>
                <c:pt idx="2">
                  <c:v>&gt; 7 hours</c:v>
                </c:pt>
              </c:strCache>
            </c:strRef>
          </c:cat>
          <c:val>
            <c:numRef>
              <c:f>Sheet1!$B$52:$B$54</c:f>
              <c:numCache>
                <c:formatCode>General</c:formatCode>
                <c:ptCount val="3"/>
                <c:pt idx="0">
                  <c:v>71</c:v>
                </c:pt>
                <c:pt idx="1">
                  <c:v>62</c:v>
                </c:pt>
                <c:pt idx="2">
                  <c:v>44</c:v>
                </c:pt>
              </c:numCache>
            </c:numRef>
          </c:val>
        </c:ser>
        <c:axId val="74892416"/>
        <c:axId val="74893952"/>
      </c:barChart>
      <c:catAx>
        <c:axId val="74892416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4893952"/>
        <c:crosses val="autoZero"/>
        <c:auto val="1"/>
        <c:lblAlgn val="ctr"/>
        <c:lblOffset val="100"/>
      </c:catAx>
      <c:valAx>
        <c:axId val="74893952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489241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GB"/>
            </a:pPr>
            <a:r>
              <a:rPr lang="en-GB" dirty="0" smtClean="0"/>
              <a:t>Summary of responses - students</a:t>
            </a:r>
            <a:endParaRPr lang="en-GB" dirty="0"/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'Students (2)'!$A$2</c:f>
              <c:strCache>
                <c:ptCount val="1"/>
                <c:pt idx="0">
                  <c:v>1 = not at all (never)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'Students (2)'!$B$1:$U$1</c:f>
              <c:strCache>
                <c:ptCount val="20"/>
                <c:pt idx="0">
                  <c:v>1 How often do you find that you stay online longer than you intended?</c:v>
                </c:pt>
                <c:pt idx="1">
                  <c:v>2 How often do you neglect leisure activity to spend more time online?</c:v>
                </c:pt>
                <c:pt idx="2">
                  <c:v>3 How often do you prefer the excitement of the Internet to intimacy/relationships with your partner/friends?</c:v>
                </c:pt>
                <c:pt idx="3">
                  <c:v>4 How often do you form new relationships with fellow online users?</c:v>
                </c:pt>
                <c:pt idx="4">
                  <c:v>5 How often do others in your life complain to you about the amount of time you spend online?</c:v>
                </c:pt>
                <c:pt idx="5">
                  <c:v>6 How often do your grades or schoolwork suffer because of the amount of time you spend online?</c:v>
                </c:pt>
                <c:pt idx="6">
                  <c:v>7 How often do you check your e-mail before something else that you need to do?</c:v>
                </c:pt>
                <c:pt idx="7">
                  <c:v>8 How often does your school performance suffer because of the Internet?</c:v>
                </c:pt>
                <c:pt idx="8">
                  <c:v>9 How often do you become defensive or secretive when anyone asks you what you do online?</c:v>
                </c:pt>
                <c:pt idx="9">
                  <c:v>10 How often do you block out disturbing thoughts about your life with soothing thoughts of the Internet?</c:v>
                </c:pt>
                <c:pt idx="10">
                  <c:v>11 How often do you find yourself anticipating when you will go online again?</c:v>
                </c:pt>
                <c:pt idx="11">
                  <c:v>12 How often do you fear that life without the Internet would be boring, empty, and joyless?</c:v>
                </c:pt>
                <c:pt idx="12">
                  <c:v>13 How often do you snap, yell, or act annoyed if someone bothers you while you are online?</c:v>
                </c:pt>
                <c:pt idx="13">
                  <c:v>14 How often do you lose sleep due to late-night logins?</c:v>
                </c:pt>
                <c:pt idx="14">
                  <c:v>15 How often do you feel preoccupied with the Internet when offline, or fantasize about being online?</c:v>
                </c:pt>
                <c:pt idx="15">
                  <c:v>16 How often do you find yourself saying ‘‘just a few more minutes” when online?</c:v>
                </c:pt>
                <c:pt idx="16">
                  <c:v>17 How often do you try to cut down the amount of time you spend online and fail?</c:v>
                </c:pt>
                <c:pt idx="17">
                  <c:v>18 How often do you try to hide how long you’ve been online?</c:v>
                </c:pt>
                <c:pt idx="18">
                  <c:v>19 How often do you choose to spend more time online over going out with others?</c:v>
                </c:pt>
                <c:pt idx="19">
                  <c:v>20 How often do you feel depressed, moody or nervous when you are offline, which goes away once you are back online?</c:v>
                </c:pt>
              </c:strCache>
            </c:strRef>
          </c:cat>
          <c:val>
            <c:numRef>
              <c:f>'Students (2)'!$B$2:$U$2</c:f>
              <c:numCache>
                <c:formatCode>General</c:formatCode>
                <c:ptCount val="20"/>
                <c:pt idx="0">
                  <c:v>10</c:v>
                </c:pt>
                <c:pt idx="1">
                  <c:v>20</c:v>
                </c:pt>
                <c:pt idx="2">
                  <c:v>70</c:v>
                </c:pt>
                <c:pt idx="3">
                  <c:v>55</c:v>
                </c:pt>
                <c:pt idx="4">
                  <c:v>27</c:v>
                </c:pt>
                <c:pt idx="5">
                  <c:v>64</c:v>
                </c:pt>
                <c:pt idx="6">
                  <c:v>81</c:v>
                </c:pt>
                <c:pt idx="7">
                  <c:v>50</c:v>
                </c:pt>
                <c:pt idx="8">
                  <c:v>55</c:v>
                </c:pt>
                <c:pt idx="9">
                  <c:v>55</c:v>
                </c:pt>
                <c:pt idx="10">
                  <c:v>53</c:v>
                </c:pt>
                <c:pt idx="11">
                  <c:v>31</c:v>
                </c:pt>
                <c:pt idx="12">
                  <c:v>42</c:v>
                </c:pt>
                <c:pt idx="13">
                  <c:v>34</c:v>
                </c:pt>
                <c:pt idx="14">
                  <c:v>54</c:v>
                </c:pt>
                <c:pt idx="15">
                  <c:v>16</c:v>
                </c:pt>
                <c:pt idx="16">
                  <c:v>41</c:v>
                </c:pt>
                <c:pt idx="17">
                  <c:v>73</c:v>
                </c:pt>
                <c:pt idx="18">
                  <c:v>89</c:v>
                </c:pt>
                <c:pt idx="19">
                  <c:v>81</c:v>
                </c:pt>
              </c:numCache>
            </c:numRef>
          </c:val>
        </c:ser>
        <c:ser>
          <c:idx val="1"/>
          <c:order val="1"/>
          <c:tx>
            <c:strRef>
              <c:f>'Students (2)'!$A$3</c:f>
              <c:strCache>
                <c:ptCount val="1"/>
                <c:pt idx="0">
                  <c:v>2 = rarely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'Students (2)'!$B$1:$U$1</c:f>
              <c:strCache>
                <c:ptCount val="20"/>
                <c:pt idx="0">
                  <c:v>1 How often do you find that you stay online longer than you intended?</c:v>
                </c:pt>
                <c:pt idx="1">
                  <c:v>2 How often do you neglect leisure activity to spend more time online?</c:v>
                </c:pt>
                <c:pt idx="2">
                  <c:v>3 How often do you prefer the excitement of the Internet to intimacy/relationships with your partner/friends?</c:v>
                </c:pt>
                <c:pt idx="3">
                  <c:v>4 How often do you form new relationships with fellow online users?</c:v>
                </c:pt>
                <c:pt idx="4">
                  <c:v>5 How often do others in your life complain to you about the amount of time you spend online?</c:v>
                </c:pt>
                <c:pt idx="5">
                  <c:v>6 How often do your grades or schoolwork suffer because of the amount of time you spend online?</c:v>
                </c:pt>
                <c:pt idx="6">
                  <c:v>7 How often do you check your e-mail before something else that you need to do?</c:v>
                </c:pt>
                <c:pt idx="7">
                  <c:v>8 How often does your school performance suffer because of the Internet?</c:v>
                </c:pt>
                <c:pt idx="8">
                  <c:v>9 How often do you become defensive or secretive when anyone asks you what you do online?</c:v>
                </c:pt>
                <c:pt idx="9">
                  <c:v>10 How often do you block out disturbing thoughts about your life with soothing thoughts of the Internet?</c:v>
                </c:pt>
                <c:pt idx="10">
                  <c:v>11 How often do you find yourself anticipating when you will go online again?</c:v>
                </c:pt>
                <c:pt idx="11">
                  <c:v>12 How often do you fear that life without the Internet would be boring, empty, and joyless?</c:v>
                </c:pt>
                <c:pt idx="12">
                  <c:v>13 How often do you snap, yell, or act annoyed if someone bothers you while you are online?</c:v>
                </c:pt>
                <c:pt idx="13">
                  <c:v>14 How often do you lose sleep due to late-night logins?</c:v>
                </c:pt>
                <c:pt idx="14">
                  <c:v>15 How often do you feel preoccupied with the Internet when offline, or fantasize about being online?</c:v>
                </c:pt>
                <c:pt idx="15">
                  <c:v>16 How often do you find yourself saying ‘‘just a few more minutes” when online?</c:v>
                </c:pt>
                <c:pt idx="16">
                  <c:v>17 How often do you try to cut down the amount of time you spend online and fail?</c:v>
                </c:pt>
                <c:pt idx="17">
                  <c:v>18 How often do you try to hide how long you’ve been online?</c:v>
                </c:pt>
                <c:pt idx="18">
                  <c:v>19 How often do you choose to spend more time online over going out with others?</c:v>
                </c:pt>
                <c:pt idx="19">
                  <c:v>20 How often do you feel depressed, moody or nervous when you are offline, which goes away once you are back online?</c:v>
                </c:pt>
              </c:strCache>
            </c:strRef>
          </c:cat>
          <c:val>
            <c:numRef>
              <c:f>'Students (2)'!$B$3:$U$3</c:f>
              <c:numCache>
                <c:formatCode>General</c:formatCode>
                <c:ptCount val="20"/>
                <c:pt idx="0">
                  <c:v>22</c:v>
                </c:pt>
                <c:pt idx="1">
                  <c:v>50</c:v>
                </c:pt>
                <c:pt idx="2">
                  <c:v>54</c:v>
                </c:pt>
                <c:pt idx="3">
                  <c:v>58</c:v>
                </c:pt>
                <c:pt idx="4">
                  <c:v>42</c:v>
                </c:pt>
                <c:pt idx="5">
                  <c:v>61</c:v>
                </c:pt>
                <c:pt idx="6">
                  <c:v>39</c:v>
                </c:pt>
                <c:pt idx="7">
                  <c:v>67</c:v>
                </c:pt>
                <c:pt idx="8">
                  <c:v>62</c:v>
                </c:pt>
                <c:pt idx="9">
                  <c:v>44</c:v>
                </c:pt>
                <c:pt idx="10">
                  <c:v>54</c:v>
                </c:pt>
                <c:pt idx="11">
                  <c:v>46</c:v>
                </c:pt>
                <c:pt idx="12">
                  <c:v>53</c:v>
                </c:pt>
                <c:pt idx="13">
                  <c:v>46</c:v>
                </c:pt>
                <c:pt idx="14">
                  <c:v>60</c:v>
                </c:pt>
                <c:pt idx="15">
                  <c:v>27</c:v>
                </c:pt>
                <c:pt idx="16">
                  <c:v>57</c:v>
                </c:pt>
                <c:pt idx="17">
                  <c:v>54</c:v>
                </c:pt>
                <c:pt idx="18">
                  <c:v>45</c:v>
                </c:pt>
                <c:pt idx="19">
                  <c:v>46</c:v>
                </c:pt>
              </c:numCache>
            </c:numRef>
          </c:val>
        </c:ser>
        <c:ser>
          <c:idx val="2"/>
          <c:order val="2"/>
          <c:tx>
            <c:strRef>
              <c:f>'Students (2)'!$A$4</c:f>
              <c:strCache>
                <c:ptCount val="1"/>
                <c:pt idx="0">
                  <c:v>3 = sometimes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'Students (2)'!$B$1:$U$1</c:f>
              <c:strCache>
                <c:ptCount val="20"/>
                <c:pt idx="0">
                  <c:v>1 How often do you find that you stay online longer than you intended?</c:v>
                </c:pt>
                <c:pt idx="1">
                  <c:v>2 How often do you neglect leisure activity to spend more time online?</c:v>
                </c:pt>
                <c:pt idx="2">
                  <c:v>3 How often do you prefer the excitement of the Internet to intimacy/relationships with your partner/friends?</c:v>
                </c:pt>
                <c:pt idx="3">
                  <c:v>4 How often do you form new relationships with fellow online users?</c:v>
                </c:pt>
                <c:pt idx="4">
                  <c:v>5 How often do others in your life complain to you about the amount of time you spend online?</c:v>
                </c:pt>
                <c:pt idx="5">
                  <c:v>6 How often do your grades or schoolwork suffer because of the amount of time you spend online?</c:v>
                </c:pt>
                <c:pt idx="6">
                  <c:v>7 How often do you check your e-mail before something else that you need to do?</c:v>
                </c:pt>
                <c:pt idx="7">
                  <c:v>8 How often does your school performance suffer because of the Internet?</c:v>
                </c:pt>
                <c:pt idx="8">
                  <c:v>9 How often do you become defensive or secretive when anyone asks you what you do online?</c:v>
                </c:pt>
                <c:pt idx="9">
                  <c:v>10 How often do you block out disturbing thoughts about your life with soothing thoughts of the Internet?</c:v>
                </c:pt>
                <c:pt idx="10">
                  <c:v>11 How often do you find yourself anticipating when you will go online again?</c:v>
                </c:pt>
                <c:pt idx="11">
                  <c:v>12 How often do you fear that life without the Internet would be boring, empty, and joyless?</c:v>
                </c:pt>
                <c:pt idx="12">
                  <c:v>13 How often do you snap, yell, or act annoyed if someone bothers you while you are online?</c:v>
                </c:pt>
                <c:pt idx="13">
                  <c:v>14 How often do you lose sleep due to late-night logins?</c:v>
                </c:pt>
                <c:pt idx="14">
                  <c:v>15 How often do you feel preoccupied with the Internet when offline, or fantasize about being online?</c:v>
                </c:pt>
                <c:pt idx="15">
                  <c:v>16 How often do you find yourself saying ‘‘just a few more minutes” when online?</c:v>
                </c:pt>
                <c:pt idx="16">
                  <c:v>17 How often do you try to cut down the amount of time you spend online and fail?</c:v>
                </c:pt>
                <c:pt idx="17">
                  <c:v>18 How often do you try to hide how long you’ve been online?</c:v>
                </c:pt>
                <c:pt idx="18">
                  <c:v>19 How often do you choose to spend more time online over going out with others?</c:v>
                </c:pt>
                <c:pt idx="19">
                  <c:v>20 How often do you feel depressed, moody or nervous when you are offline, which goes away once you are back online?</c:v>
                </c:pt>
              </c:strCache>
            </c:strRef>
          </c:cat>
          <c:val>
            <c:numRef>
              <c:f>'Students (2)'!$B$4:$U$4</c:f>
              <c:numCache>
                <c:formatCode>General</c:formatCode>
                <c:ptCount val="20"/>
                <c:pt idx="0">
                  <c:v>50</c:v>
                </c:pt>
                <c:pt idx="1">
                  <c:v>59</c:v>
                </c:pt>
                <c:pt idx="2">
                  <c:v>27</c:v>
                </c:pt>
                <c:pt idx="3">
                  <c:v>37</c:v>
                </c:pt>
                <c:pt idx="4">
                  <c:v>58</c:v>
                </c:pt>
                <c:pt idx="5">
                  <c:v>30</c:v>
                </c:pt>
                <c:pt idx="6">
                  <c:v>30</c:v>
                </c:pt>
                <c:pt idx="7">
                  <c:v>36</c:v>
                </c:pt>
                <c:pt idx="8">
                  <c:v>31</c:v>
                </c:pt>
                <c:pt idx="9">
                  <c:v>44</c:v>
                </c:pt>
                <c:pt idx="10">
                  <c:v>37</c:v>
                </c:pt>
                <c:pt idx="11">
                  <c:v>40</c:v>
                </c:pt>
                <c:pt idx="12">
                  <c:v>51</c:v>
                </c:pt>
                <c:pt idx="13">
                  <c:v>42</c:v>
                </c:pt>
                <c:pt idx="14">
                  <c:v>38</c:v>
                </c:pt>
                <c:pt idx="15">
                  <c:v>43</c:v>
                </c:pt>
                <c:pt idx="16">
                  <c:v>46</c:v>
                </c:pt>
                <c:pt idx="17">
                  <c:v>33</c:v>
                </c:pt>
                <c:pt idx="18">
                  <c:v>19</c:v>
                </c:pt>
                <c:pt idx="19">
                  <c:v>28</c:v>
                </c:pt>
              </c:numCache>
            </c:numRef>
          </c:val>
        </c:ser>
        <c:ser>
          <c:idx val="3"/>
          <c:order val="3"/>
          <c:tx>
            <c:strRef>
              <c:f>'Students (2)'!$A$5</c:f>
              <c:strCache>
                <c:ptCount val="1"/>
                <c:pt idx="0">
                  <c:v>4 = often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'Students (2)'!$B$1:$U$1</c:f>
              <c:strCache>
                <c:ptCount val="20"/>
                <c:pt idx="0">
                  <c:v>1 How often do you find that you stay online longer than you intended?</c:v>
                </c:pt>
                <c:pt idx="1">
                  <c:v>2 How often do you neglect leisure activity to spend more time online?</c:v>
                </c:pt>
                <c:pt idx="2">
                  <c:v>3 How often do you prefer the excitement of the Internet to intimacy/relationships with your partner/friends?</c:v>
                </c:pt>
                <c:pt idx="3">
                  <c:v>4 How often do you form new relationships with fellow online users?</c:v>
                </c:pt>
                <c:pt idx="4">
                  <c:v>5 How often do others in your life complain to you about the amount of time you spend online?</c:v>
                </c:pt>
                <c:pt idx="5">
                  <c:v>6 How often do your grades or schoolwork suffer because of the amount of time you spend online?</c:v>
                </c:pt>
                <c:pt idx="6">
                  <c:v>7 How often do you check your e-mail before something else that you need to do?</c:v>
                </c:pt>
                <c:pt idx="7">
                  <c:v>8 How often does your school performance suffer because of the Internet?</c:v>
                </c:pt>
                <c:pt idx="8">
                  <c:v>9 How often do you become defensive or secretive when anyone asks you what you do online?</c:v>
                </c:pt>
                <c:pt idx="9">
                  <c:v>10 How often do you block out disturbing thoughts about your life with soothing thoughts of the Internet?</c:v>
                </c:pt>
                <c:pt idx="10">
                  <c:v>11 How often do you find yourself anticipating when you will go online again?</c:v>
                </c:pt>
                <c:pt idx="11">
                  <c:v>12 How often do you fear that life without the Internet would be boring, empty, and joyless?</c:v>
                </c:pt>
                <c:pt idx="12">
                  <c:v>13 How often do you snap, yell, or act annoyed if someone bothers you while you are online?</c:v>
                </c:pt>
                <c:pt idx="13">
                  <c:v>14 How often do you lose sleep due to late-night logins?</c:v>
                </c:pt>
                <c:pt idx="14">
                  <c:v>15 How often do you feel preoccupied with the Internet when offline, or fantasize about being online?</c:v>
                </c:pt>
                <c:pt idx="15">
                  <c:v>16 How often do you find yourself saying ‘‘just a few more minutes” when online?</c:v>
                </c:pt>
                <c:pt idx="16">
                  <c:v>17 How often do you try to cut down the amount of time you spend online and fail?</c:v>
                </c:pt>
                <c:pt idx="17">
                  <c:v>18 How often do you try to hide how long you’ve been online?</c:v>
                </c:pt>
                <c:pt idx="18">
                  <c:v>19 How often do you choose to spend more time online over going out with others?</c:v>
                </c:pt>
                <c:pt idx="19">
                  <c:v>20 How often do you feel depressed, moody or nervous when you are offline, which goes away once you are back online?</c:v>
                </c:pt>
              </c:strCache>
            </c:strRef>
          </c:cat>
          <c:val>
            <c:numRef>
              <c:f>'Students (2)'!$B$5:$U$5</c:f>
              <c:numCache>
                <c:formatCode>General</c:formatCode>
                <c:ptCount val="20"/>
                <c:pt idx="0">
                  <c:v>55</c:v>
                </c:pt>
                <c:pt idx="1">
                  <c:v>34</c:v>
                </c:pt>
                <c:pt idx="2">
                  <c:v>14</c:v>
                </c:pt>
                <c:pt idx="3">
                  <c:v>16</c:v>
                </c:pt>
                <c:pt idx="4">
                  <c:v>28</c:v>
                </c:pt>
                <c:pt idx="5">
                  <c:v>11</c:v>
                </c:pt>
                <c:pt idx="6">
                  <c:v>13</c:v>
                </c:pt>
                <c:pt idx="7">
                  <c:v>14</c:v>
                </c:pt>
                <c:pt idx="8">
                  <c:v>19</c:v>
                </c:pt>
                <c:pt idx="9">
                  <c:v>23</c:v>
                </c:pt>
                <c:pt idx="10">
                  <c:v>20</c:v>
                </c:pt>
                <c:pt idx="11">
                  <c:v>35</c:v>
                </c:pt>
                <c:pt idx="12">
                  <c:v>19</c:v>
                </c:pt>
                <c:pt idx="13">
                  <c:v>26</c:v>
                </c:pt>
                <c:pt idx="14">
                  <c:v>18</c:v>
                </c:pt>
                <c:pt idx="15">
                  <c:v>50</c:v>
                </c:pt>
                <c:pt idx="16">
                  <c:v>24</c:v>
                </c:pt>
                <c:pt idx="17">
                  <c:v>6</c:v>
                </c:pt>
                <c:pt idx="18">
                  <c:v>15</c:v>
                </c:pt>
                <c:pt idx="19">
                  <c:v>8</c:v>
                </c:pt>
              </c:numCache>
            </c:numRef>
          </c:val>
        </c:ser>
        <c:ser>
          <c:idx val="4"/>
          <c:order val="4"/>
          <c:tx>
            <c:strRef>
              <c:f>'Students (2)'!$A$6</c:f>
              <c:strCache>
                <c:ptCount val="1"/>
                <c:pt idx="0">
                  <c:v>5 = always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'Students (2)'!$B$1:$U$1</c:f>
              <c:strCache>
                <c:ptCount val="20"/>
                <c:pt idx="0">
                  <c:v>1 How often do you find that you stay online longer than you intended?</c:v>
                </c:pt>
                <c:pt idx="1">
                  <c:v>2 How often do you neglect leisure activity to spend more time online?</c:v>
                </c:pt>
                <c:pt idx="2">
                  <c:v>3 How often do you prefer the excitement of the Internet to intimacy/relationships with your partner/friends?</c:v>
                </c:pt>
                <c:pt idx="3">
                  <c:v>4 How often do you form new relationships with fellow online users?</c:v>
                </c:pt>
                <c:pt idx="4">
                  <c:v>5 How often do others in your life complain to you about the amount of time you spend online?</c:v>
                </c:pt>
                <c:pt idx="5">
                  <c:v>6 How often do your grades or schoolwork suffer because of the amount of time you spend online?</c:v>
                </c:pt>
                <c:pt idx="6">
                  <c:v>7 How often do you check your e-mail before something else that you need to do?</c:v>
                </c:pt>
                <c:pt idx="7">
                  <c:v>8 How often does your school performance suffer because of the Internet?</c:v>
                </c:pt>
                <c:pt idx="8">
                  <c:v>9 How often do you become defensive or secretive when anyone asks you what you do online?</c:v>
                </c:pt>
                <c:pt idx="9">
                  <c:v>10 How often do you block out disturbing thoughts about your life with soothing thoughts of the Internet?</c:v>
                </c:pt>
                <c:pt idx="10">
                  <c:v>11 How often do you find yourself anticipating when you will go online again?</c:v>
                </c:pt>
                <c:pt idx="11">
                  <c:v>12 How often do you fear that life without the Internet would be boring, empty, and joyless?</c:v>
                </c:pt>
                <c:pt idx="12">
                  <c:v>13 How often do you snap, yell, or act annoyed if someone bothers you while you are online?</c:v>
                </c:pt>
                <c:pt idx="13">
                  <c:v>14 How often do you lose sleep due to late-night logins?</c:v>
                </c:pt>
                <c:pt idx="14">
                  <c:v>15 How often do you feel preoccupied with the Internet when offline, or fantasize about being online?</c:v>
                </c:pt>
                <c:pt idx="15">
                  <c:v>16 How often do you find yourself saying ‘‘just a few more minutes” when online?</c:v>
                </c:pt>
                <c:pt idx="16">
                  <c:v>17 How often do you try to cut down the amount of time you spend online and fail?</c:v>
                </c:pt>
                <c:pt idx="17">
                  <c:v>18 How often do you try to hide how long you’ve been online?</c:v>
                </c:pt>
                <c:pt idx="18">
                  <c:v>19 How often do you choose to spend more time online over going out with others?</c:v>
                </c:pt>
                <c:pt idx="19">
                  <c:v>20 How often do you feel depressed, moody or nervous when you are offline, which goes away once you are back online?</c:v>
                </c:pt>
              </c:strCache>
            </c:strRef>
          </c:cat>
          <c:val>
            <c:numRef>
              <c:f>'Students (2)'!$B$6:$U$6</c:f>
              <c:numCache>
                <c:formatCode>General</c:formatCode>
                <c:ptCount val="20"/>
                <c:pt idx="0">
                  <c:v>40</c:v>
                </c:pt>
                <c:pt idx="1">
                  <c:v>14</c:v>
                </c:pt>
                <c:pt idx="2">
                  <c:v>12</c:v>
                </c:pt>
                <c:pt idx="3">
                  <c:v>11</c:v>
                </c:pt>
                <c:pt idx="4">
                  <c:v>22</c:v>
                </c:pt>
                <c:pt idx="5">
                  <c:v>11</c:v>
                </c:pt>
                <c:pt idx="6">
                  <c:v>14</c:v>
                </c:pt>
                <c:pt idx="7">
                  <c:v>10</c:v>
                </c:pt>
                <c:pt idx="8">
                  <c:v>10</c:v>
                </c:pt>
                <c:pt idx="9">
                  <c:v>11</c:v>
                </c:pt>
                <c:pt idx="10">
                  <c:v>13</c:v>
                </c:pt>
                <c:pt idx="11">
                  <c:v>25</c:v>
                </c:pt>
                <c:pt idx="12">
                  <c:v>12</c:v>
                </c:pt>
                <c:pt idx="13">
                  <c:v>29</c:v>
                </c:pt>
                <c:pt idx="14">
                  <c:v>7</c:v>
                </c:pt>
                <c:pt idx="15">
                  <c:v>41</c:v>
                </c:pt>
                <c:pt idx="16">
                  <c:v>9</c:v>
                </c:pt>
                <c:pt idx="17">
                  <c:v>11</c:v>
                </c:pt>
                <c:pt idx="18">
                  <c:v>9</c:v>
                </c:pt>
                <c:pt idx="19">
                  <c:v>14</c:v>
                </c:pt>
              </c:numCache>
            </c:numRef>
          </c:val>
        </c:ser>
        <c:gapWidth val="75"/>
        <c:overlap val="100"/>
        <c:axId val="78999552"/>
        <c:axId val="79001088"/>
      </c:barChart>
      <c:catAx>
        <c:axId val="78999552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lang="en-GB" sz="1200"/>
            </a:pPr>
            <a:endParaRPr lang="en-US"/>
          </a:p>
        </c:txPr>
        <c:crossAx val="79001088"/>
        <c:crosses val="autoZero"/>
        <c:auto val="1"/>
        <c:lblAlgn val="ctr"/>
        <c:lblOffset val="100"/>
      </c:catAx>
      <c:valAx>
        <c:axId val="79001088"/>
        <c:scaling>
          <c:orientation val="minMax"/>
        </c:scaling>
        <c:axPos val="t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GB"/>
            </a:pPr>
            <a:endParaRPr lang="en-US"/>
          </a:p>
        </c:txPr>
        <c:crossAx val="789995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200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 sz="2000"/>
            </a:pPr>
            <a:r>
              <a:rPr lang="en-US" sz="2000" dirty="0"/>
              <a:t>Distribution of respondents according to years of teaching</a:t>
            </a:r>
          </a:p>
        </c:rich>
      </c:tx>
      <c:layout/>
    </c:title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Sheet1!$B$12</c:f>
              <c:strCache>
                <c:ptCount val="1"/>
                <c:pt idx="0">
                  <c:v>Number</c:v>
                </c:pt>
              </c:strCache>
            </c:strRef>
          </c:tx>
          <c:cat>
            <c:strRef>
              <c:f>Sheet1!$A$13:$A$15</c:f>
              <c:strCache>
                <c:ptCount val="3"/>
                <c:pt idx="0">
                  <c:v>1 - 5 years</c:v>
                </c:pt>
                <c:pt idx="1">
                  <c:v>6 - 10 years</c:v>
                </c:pt>
                <c:pt idx="2">
                  <c:v>&gt; 10 years</c:v>
                </c:pt>
              </c:strCache>
            </c:strRef>
          </c:cat>
          <c:val>
            <c:numRef>
              <c:f>Sheet1!$B$13:$B$15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</c:ser>
        <c:axId val="79029760"/>
        <c:axId val="79031296"/>
      </c:barChart>
      <c:catAx>
        <c:axId val="79029760"/>
        <c:scaling>
          <c:orientation val="maxMin"/>
        </c:scaling>
        <c:axPos val="l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79031296"/>
        <c:crosses val="autoZero"/>
        <c:auto val="1"/>
        <c:lblAlgn val="ctr"/>
        <c:lblOffset val="100"/>
      </c:catAx>
      <c:valAx>
        <c:axId val="79031296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9029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2000" b="1" i="0" baseline="0" dirty="0">
                <a:effectLst/>
              </a:rPr>
              <a:t>Distribution of respondents according to gender</a:t>
            </a:r>
            <a:endParaRPr lang="en-GB" sz="2000" dirty="0">
              <a:effectLst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Sheet1!$B$7</c:f>
              <c:strCache>
                <c:ptCount val="1"/>
                <c:pt idx="0">
                  <c:v>Number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Sheet1!$A$8:$A$9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Sheet1!$B$8:$B$9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title>
      <c:tx>
        <c:rich>
          <a:bodyPr/>
          <a:lstStyle/>
          <a:p>
            <a:pPr>
              <a:defRPr lang="en-GB" sz="2000"/>
            </a:pPr>
            <a:r>
              <a:rPr lang="en-US" sz="2000"/>
              <a:t>Distribution of respondents according to type of school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Vocational training</c:v>
                </c:pt>
                <c:pt idx="1">
                  <c:v>Arts</c:v>
                </c:pt>
                <c:pt idx="2">
                  <c:v>High school (lyceum)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960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132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521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025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578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490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59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92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0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57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933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3C30-B8B4-4B97-9FD8-DB85968CF248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0D6D-DD3F-46AC-9368-D0A7AFE20C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602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404664"/>
            <a:ext cx="6108700" cy="722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916832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LOG ON BACK TO LIFE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292494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2017-1-TR01-KA201-046632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94192" y="3645024"/>
            <a:ext cx="5814112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/>
              <a:t>Conduction of social research for study and investigate the level of internet addiction of the secondary school students in the countries of the partners (O1 / A3 – ROMANIA)</a:t>
            </a:r>
            <a:endParaRPr lang="en-GB" b="1" dirty="0"/>
          </a:p>
        </p:txBody>
      </p:sp>
      <p:pic>
        <p:nvPicPr>
          <p:cNvPr id="9" name="Resi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319" y="3139057"/>
            <a:ext cx="3350260" cy="3754120"/>
          </a:xfrm>
          <a:prstGeom prst="rect">
            <a:avLst/>
          </a:prstGeom>
          <a:noFill/>
        </p:spPr>
      </p:pic>
      <p:pic>
        <p:nvPicPr>
          <p:cNvPr id="10" name="Εικόνα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032" y="-27384"/>
            <a:ext cx="1769110" cy="3919855"/>
          </a:xfrm>
          <a:prstGeom prst="rect">
            <a:avLst/>
          </a:prstGeom>
          <a:noFill/>
        </p:spPr>
      </p:pic>
      <p:pic>
        <p:nvPicPr>
          <p:cNvPr id="11" name="Εικόνα 3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3480" y="2217316"/>
            <a:ext cx="604520" cy="1339850"/>
          </a:xfrm>
          <a:prstGeom prst="rect">
            <a:avLst/>
          </a:prstGeom>
          <a:noFill/>
        </p:spPr>
      </p:pic>
      <p:pic>
        <p:nvPicPr>
          <p:cNvPr id="12" name="Resim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2832" y="2990746"/>
            <a:ext cx="1751330" cy="387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116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6591768"/>
              </p:ext>
            </p:extLst>
          </p:nvPr>
        </p:nvGraphicFramePr>
        <p:xfrm>
          <a:off x="1092158" y="1916832"/>
          <a:ext cx="691276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464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4763186"/>
              </p:ext>
            </p:extLst>
          </p:nvPr>
        </p:nvGraphicFramePr>
        <p:xfrm>
          <a:off x="1403648" y="1628800"/>
          <a:ext cx="68407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222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5039712"/>
              </p:ext>
            </p:extLst>
          </p:nvPr>
        </p:nvGraphicFramePr>
        <p:xfrm>
          <a:off x="971600" y="2204864"/>
          <a:ext cx="727280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79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319258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 smtClean="0"/>
              <a:t>Q1</a:t>
            </a:r>
            <a:r>
              <a:rPr lang="en-GB" sz="1600" dirty="0" smtClean="0"/>
              <a:t> </a:t>
            </a:r>
            <a:r>
              <a:rPr lang="en-GB" sz="1600" dirty="0"/>
              <a:t>Have you ever heard about Internet addiction?</a:t>
            </a:r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3 </a:t>
            </a:r>
            <a:r>
              <a:rPr lang="en-US" sz="1600" dirty="0"/>
              <a:t>Have you ever been asked for help / advice by any parent for his/her child who has become addicted to internet?</a:t>
            </a:r>
            <a:endParaRPr lang="en-GB" sz="1600" dirty="0"/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4 </a:t>
            </a:r>
            <a:r>
              <a:rPr lang="en-US" sz="1600" dirty="0"/>
              <a:t>When one of your students starts to behave abnormally, do you usually investigate his / her Internet usage habits?</a:t>
            </a:r>
            <a:endParaRPr lang="en-GB" sz="1600" dirty="0"/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5 </a:t>
            </a:r>
            <a:r>
              <a:rPr lang="en-US" sz="1600" dirty="0"/>
              <a:t>If one of your students were addicted to the Internet, would you refer him / her to specialized treatment?</a:t>
            </a:r>
            <a:endParaRPr lang="en-GB" sz="1600" dirty="0"/>
          </a:p>
          <a:p>
            <a:pPr algn="just"/>
            <a:r>
              <a:rPr lang="en-GB" sz="1600" b="1" dirty="0" smtClean="0"/>
              <a:t>Q7</a:t>
            </a:r>
            <a:r>
              <a:rPr lang="en-GB" sz="1600" dirty="0" smtClean="0"/>
              <a:t> </a:t>
            </a:r>
            <a:r>
              <a:rPr lang="en-GB" sz="1600" dirty="0"/>
              <a:t>Do you feel competent enough to detect signs of Internet addiction in people?</a:t>
            </a:r>
          </a:p>
          <a:p>
            <a:pPr algn="just"/>
            <a:r>
              <a:rPr lang="en-GB" sz="1600" b="1" dirty="0" smtClean="0"/>
              <a:t>Q8</a:t>
            </a:r>
            <a:r>
              <a:rPr lang="en-GB" sz="1600" dirty="0" smtClean="0"/>
              <a:t> </a:t>
            </a:r>
            <a:r>
              <a:rPr lang="en-GB" sz="1600" dirty="0"/>
              <a:t>Do you feel skilled enough to help people with internet addiction?</a:t>
            </a:r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9 </a:t>
            </a:r>
            <a:r>
              <a:rPr lang="en-US" sz="1600" dirty="0"/>
              <a:t>Would you be interested in getting more knowledge of the topic of Internet addiction?</a:t>
            </a:r>
            <a:endParaRPr lang="en-GB" sz="1600" dirty="0"/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12 </a:t>
            </a:r>
            <a:r>
              <a:rPr lang="en-US" sz="1600" dirty="0"/>
              <a:t>Does your school provide students with access to computers with an Internet connection?</a:t>
            </a:r>
            <a:endParaRPr lang="en-GB" sz="1600" dirty="0"/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13 </a:t>
            </a:r>
            <a:r>
              <a:rPr lang="en-US" sz="1600" dirty="0"/>
              <a:t>Does your school implement a program encouraging the conscious use of the Internet among students?</a:t>
            </a:r>
            <a:endParaRPr lang="en-GB" sz="1600" dirty="0"/>
          </a:p>
          <a:p>
            <a:pPr algn="just"/>
            <a:r>
              <a:rPr lang="en-GB" sz="1600" b="1" dirty="0" smtClean="0"/>
              <a:t>Q14</a:t>
            </a:r>
            <a:r>
              <a:rPr lang="en-GB" sz="1600" dirty="0" smtClean="0"/>
              <a:t> </a:t>
            </a:r>
            <a:r>
              <a:rPr lang="en-GB" sz="1600" dirty="0"/>
              <a:t>Have you ever given your students advice on the conscious use of the Internet during your lessons?</a:t>
            </a:r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16 </a:t>
            </a:r>
            <a:r>
              <a:rPr lang="en-US" sz="1600" dirty="0"/>
              <a:t>Have you ever undergone an educational </a:t>
            </a:r>
            <a:r>
              <a:rPr lang="en-US" sz="1600" dirty="0" err="1"/>
              <a:t>programme</a:t>
            </a:r>
            <a:r>
              <a:rPr lang="en-US" sz="1600" dirty="0"/>
              <a:t> on the risks associated to Internet misuse?</a:t>
            </a:r>
            <a:endParaRPr lang="en-GB" sz="1600" dirty="0"/>
          </a:p>
          <a:p>
            <a:pPr algn="just"/>
            <a:r>
              <a:rPr lang="en-GB" sz="1600" b="1" dirty="0" smtClean="0"/>
              <a:t>Q</a:t>
            </a:r>
            <a:r>
              <a:rPr lang="en-US" sz="1600" b="1" dirty="0" smtClean="0"/>
              <a:t>21 </a:t>
            </a:r>
            <a:r>
              <a:rPr lang="en-US" sz="1600" dirty="0"/>
              <a:t>In your opinion, do the new technologies impact the young people’s self and identity</a:t>
            </a:r>
            <a:r>
              <a:rPr lang="en-US" sz="1600" dirty="0" smtClean="0"/>
              <a:t>?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77281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“Yes” / “No” Questions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02669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0193239"/>
              </p:ext>
            </p:extLst>
          </p:nvPr>
        </p:nvGraphicFramePr>
        <p:xfrm>
          <a:off x="539552" y="1700808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548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Q2</a:t>
            </a:r>
            <a:r>
              <a:rPr lang="en-GB" sz="1600" dirty="0" smtClean="0"/>
              <a:t> </a:t>
            </a:r>
            <a:r>
              <a:rPr lang="en-GB" sz="1600" dirty="0"/>
              <a:t>If yes, where did you get the information from?</a:t>
            </a:r>
            <a:r>
              <a:rPr lang="en-US" sz="1600" dirty="0"/>
              <a:t> </a:t>
            </a:r>
            <a:endParaRPr lang="en-US" sz="1600" dirty="0" smtClean="0"/>
          </a:p>
          <a:p>
            <a:pPr algn="just">
              <a:lnSpc>
                <a:spcPct val="150000"/>
              </a:lnSpc>
            </a:pPr>
            <a:endParaRPr lang="en-US" sz="1600" dirty="0" smtClean="0"/>
          </a:p>
          <a:p>
            <a:pPr algn="just">
              <a:lnSpc>
                <a:spcPct val="150000"/>
              </a:lnSpc>
            </a:pPr>
            <a:endParaRPr lang="en-GB" sz="1600" dirty="0"/>
          </a:p>
          <a:p>
            <a:pPr algn="just">
              <a:lnSpc>
                <a:spcPct val="150000"/>
              </a:lnSpc>
            </a:pPr>
            <a:endParaRPr lang="en-GB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30502657"/>
              </p:ext>
            </p:extLst>
          </p:nvPr>
        </p:nvGraphicFramePr>
        <p:xfrm>
          <a:off x="2667000" y="3048000"/>
          <a:ext cx="4800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Q6</a:t>
            </a:r>
            <a:r>
              <a:rPr lang="en-GB" sz="1600" dirty="0" smtClean="0"/>
              <a:t> </a:t>
            </a:r>
            <a:r>
              <a:rPr lang="en-GB" sz="1600" dirty="0"/>
              <a:t>If yes, what kind of treatment</a:t>
            </a:r>
            <a:r>
              <a:rPr lang="en-GB" sz="1600" dirty="0" smtClean="0"/>
              <a:t>?</a:t>
            </a:r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51045982"/>
              </p:ext>
            </p:extLst>
          </p:nvPr>
        </p:nvGraphicFramePr>
        <p:xfrm>
          <a:off x="3429000" y="2971800"/>
          <a:ext cx="5029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Q10</a:t>
            </a:r>
            <a:r>
              <a:rPr lang="en-GB" sz="1600" dirty="0" smtClean="0"/>
              <a:t> </a:t>
            </a:r>
            <a:r>
              <a:rPr lang="en-GB" sz="1600" dirty="0"/>
              <a:t>In your opinion, how spread  is internet addiction in your country</a:t>
            </a:r>
            <a:r>
              <a:rPr lang="en-GB" sz="1600" dirty="0" smtClean="0"/>
              <a:t>?</a:t>
            </a:r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 smtClean="0"/>
          </a:p>
          <a:p>
            <a:pPr algn="just">
              <a:lnSpc>
                <a:spcPct val="150000"/>
              </a:lnSpc>
            </a:pPr>
            <a:endParaRPr lang="en-GB" sz="1600" dirty="0"/>
          </a:p>
          <a:p>
            <a:pPr algn="just">
              <a:lnSpc>
                <a:spcPct val="150000"/>
              </a:lnSpc>
            </a:pPr>
            <a:endParaRPr lang="en-US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4003001"/>
              </p:ext>
            </p:extLst>
          </p:nvPr>
        </p:nvGraphicFramePr>
        <p:xfrm>
          <a:off x="2743200" y="3200400"/>
          <a:ext cx="5486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Q11</a:t>
            </a:r>
            <a:r>
              <a:rPr lang="en-US" sz="1600" dirty="0" smtClean="0"/>
              <a:t> </a:t>
            </a:r>
            <a:r>
              <a:rPr lang="en-US" sz="1600" dirty="0"/>
              <a:t>In your opinion, could too much Internet use affect students’ school performance</a:t>
            </a:r>
            <a:r>
              <a:rPr lang="en-US" sz="1600" dirty="0" smtClean="0"/>
              <a:t>?</a:t>
            </a:r>
          </a:p>
          <a:p>
            <a:pPr algn="just">
              <a:lnSpc>
                <a:spcPct val="150000"/>
              </a:lnSpc>
            </a:pP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2139099"/>
              </p:ext>
            </p:extLst>
          </p:nvPr>
        </p:nvGraphicFramePr>
        <p:xfrm>
          <a:off x="3429000" y="3200400"/>
          <a:ext cx="472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Q15</a:t>
            </a:r>
            <a:r>
              <a:rPr lang="en-GB" sz="1600" dirty="0" smtClean="0"/>
              <a:t> </a:t>
            </a:r>
            <a:r>
              <a:rPr lang="en-GB" sz="1600" dirty="0"/>
              <a:t>If yes, what kind of </a:t>
            </a:r>
            <a:r>
              <a:rPr lang="en-GB" sz="1600" dirty="0" smtClean="0"/>
              <a:t>advice </a:t>
            </a:r>
            <a:r>
              <a:rPr lang="en-GB" sz="1600" dirty="0"/>
              <a:t>did you give?</a:t>
            </a:r>
            <a:r>
              <a:rPr lang="en-US" sz="1600" dirty="0"/>
              <a:t> </a:t>
            </a:r>
            <a:endParaRPr lang="en-GB" sz="1600" dirty="0"/>
          </a:p>
          <a:p>
            <a:pPr algn="just">
              <a:lnSpc>
                <a:spcPct val="150000"/>
              </a:lnSpc>
            </a:pPr>
            <a:endParaRPr lang="en-US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0939552"/>
              </p:ext>
            </p:extLst>
          </p:nvPr>
        </p:nvGraphicFramePr>
        <p:xfrm>
          <a:off x="4495800" y="2057400"/>
          <a:ext cx="426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7048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Participants in the study – Romania:</a:t>
            </a:r>
          </a:p>
          <a:p>
            <a:endParaRPr lang="en-GB" sz="32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3200" dirty="0" smtClean="0"/>
              <a:t>177 students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3200" dirty="0" smtClean="0"/>
              <a:t>10 teachers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3200" dirty="0" smtClean="0"/>
              <a:t>20 parents</a:t>
            </a:r>
            <a:endParaRPr lang="en-GB" sz="3200" dirty="0"/>
          </a:p>
        </p:txBody>
      </p:sp>
      <p:pic>
        <p:nvPicPr>
          <p:cNvPr id="3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404664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5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971800"/>
            <a:ext cx="25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Q17</a:t>
            </a:r>
            <a:r>
              <a:rPr lang="en-US" sz="1600" dirty="0" smtClean="0"/>
              <a:t> </a:t>
            </a:r>
            <a:r>
              <a:rPr lang="en-US" sz="1600" dirty="0"/>
              <a:t>Would you undergo an educational </a:t>
            </a:r>
            <a:r>
              <a:rPr lang="en-US" sz="1600" dirty="0" err="1"/>
              <a:t>programme</a:t>
            </a:r>
            <a:r>
              <a:rPr lang="en-US" sz="1600" dirty="0"/>
              <a:t> on the risks associated to Internet misuse?</a:t>
            </a:r>
            <a:endParaRPr lang="en-GB" sz="1600" dirty="0"/>
          </a:p>
          <a:p>
            <a:pPr algn="just">
              <a:lnSpc>
                <a:spcPct val="150000"/>
              </a:lnSpc>
            </a:pPr>
            <a:endParaRPr lang="en-GB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5258078"/>
              </p:ext>
            </p:extLst>
          </p:nvPr>
        </p:nvGraphicFramePr>
        <p:xfrm>
          <a:off x="3733800" y="2438400"/>
          <a:ext cx="449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Q18 </a:t>
            </a:r>
            <a:r>
              <a:rPr lang="en-GB" sz="1600" dirty="0"/>
              <a:t>Would you like to get more information on</a:t>
            </a:r>
            <a:r>
              <a:rPr lang="en-GB" sz="1600" dirty="0" smtClean="0"/>
              <a:t>:</a:t>
            </a:r>
            <a:endParaRPr lang="en-GB" sz="1600" dirty="0"/>
          </a:p>
          <a:p>
            <a:pPr algn="just">
              <a:lnSpc>
                <a:spcPct val="150000"/>
              </a:lnSpc>
            </a:pPr>
            <a:endParaRPr lang="en-US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5095748"/>
              </p:ext>
            </p:extLst>
          </p:nvPr>
        </p:nvGraphicFramePr>
        <p:xfrm>
          <a:off x="4419600" y="2438400"/>
          <a:ext cx="4296544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0"/>
            <a:ext cx="2423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Q19</a:t>
            </a:r>
            <a:r>
              <a:rPr lang="en-US" sz="1600" dirty="0" smtClean="0"/>
              <a:t> </a:t>
            </a:r>
            <a:r>
              <a:rPr lang="en-US" sz="1600" dirty="0"/>
              <a:t>In your opinion, which are the most prevalent dangers associated with the teens’ (14 to 19 year olds) use of the Internet? </a:t>
            </a:r>
            <a:endParaRPr lang="en-GB" sz="1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1288270"/>
              </p:ext>
            </p:extLst>
          </p:nvPr>
        </p:nvGraphicFramePr>
        <p:xfrm>
          <a:off x="2971800" y="2590800"/>
          <a:ext cx="56040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/>
              <a:t>Teachers’ Questionnaire – Questions with more than two answers (more than one answer possible)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208912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600" b="1" dirty="0" smtClean="0"/>
              <a:t>Q20</a:t>
            </a:r>
            <a:r>
              <a:rPr lang="en-GB" sz="1600" dirty="0" smtClean="0"/>
              <a:t> </a:t>
            </a:r>
            <a:r>
              <a:rPr lang="en-GB" sz="1600" dirty="0"/>
              <a:t>Your main reasons for Internet usage:</a:t>
            </a:r>
            <a:r>
              <a:rPr lang="en-US" sz="1600" dirty="0"/>
              <a:t> (You </a:t>
            </a:r>
            <a:r>
              <a:rPr lang="en-GB" sz="1600" dirty="0"/>
              <a:t>can choose more than one answer</a:t>
            </a:r>
            <a:r>
              <a:rPr lang="en-GB" sz="1600" dirty="0" smtClean="0"/>
              <a:t>)</a:t>
            </a:r>
          </a:p>
          <a:p>
            <a:pPr algn="just">
              <a:lnSpc>
                <a:spcPct val="150000"/>
              </a:lnSpc>
            </a:pP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9692253"/>
              </p:ext>
            </p:extLst>
          </p:nvPr>
        </p:nvGraphicFramePr>
        <p:xfrm>
          <a:off x="2209800" y="2971800"/>
          <a:ext cx="5638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6094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1171390"/>
              </p:ext>
            </p:extLst>
          </p:nvPr>
        </p:nvGraphicFramePr>
        <p:xfrm>
          <a:off x="1467326" y="1916832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7784" y="1295400"/>
            <a:ext cx="628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PARENTS’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86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67714588"/>
              </p:ext>
            </p:extLst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5095272"/>
              </p:ext>
            </p:extLst>
          </p:nvPr>
        </p:nvGraphicFramePr>
        <p:xfrm>
          <a:off x="4560700" y="316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7068470"/>
              </p:ext>
            </p:extLst>
          </p:nvPr>
        </p:nvGraphicFramePr>
        <p:xfrm>
          <a:off x="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234792"/>
              </p:ext>
            </p:extLst>
          </p:nvPr>
        </p:nvGraphicFramePr>
        <p:xfrm>
          <a:off x="4600640" y="3429000"/>
          <a:ext cx="43147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6229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1643981"/>
              </p:ext>
            </p:extLst>
          </p:nvPr>
        </p:nvGraphicFramePr>
        <p:xfrm>
          <a:off x="228600" y="2286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5111440"/>
              </p:ext>
            </p:extLst>
          </p:nvPr>
        </p:nvGraphicFramePr>
        <p:xfrm>
          <a:off x="4572000" y="3048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53729378"/>
              </p:ext>
            </p:extLst>
          </p:nvPr>
        </p:nvGraphicFramePr>
        <p:xfrm>
          <a:off x="2209800" y="3276600"/>
          <a:ext cx="4724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5878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2217599"/>
              </p:ext>
            </p:extLst>
          </p:nvPr>
        </p:nvGraphicFramePr>
        <p:xfrm>
          <a:off x="228600" y="685800"/>
          <a:ext cx="4572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15515014"/>
              </p:ext>
            </p:extLst>
          </p:nvPr>
        </p:nvGraphicFramePr>
        <p:xfrm>
          <a:off x="4572000" y="30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119358"/>
              </p:ext>
            </p:extLst>
          </p:nvPr>
        </p:nvGraphicFramePr>
        <p:xfrm>
          <a:off x="4648199" y="3573016"/>
          <a:ext cx="42672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59633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339599"/>
              </p:ext>
            </p:extLst>
          </p:nvPr>
        </p:nvGraphicFramePr>
        <p:xfrm>
          <a:off x="0" y="404664"/>
          <a:ext cx="4572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9082745"/>
              </p:ext>
            </p:extLst>
          </p:nvPr>
        </p:nvGraphicFramePr>
        <p:xfrm>
          <a:off x="4544257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1900152"/>
              </p:ext>
            </p:extLst>
          </p:nvPr>
        </p:nvGraphicFramePr>
        <p:xfrm>
          <a:off x="4572000" y="3356992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50272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34970934"/>
              </p:ext>
            </p:extLst>
          </p:nvPr>
        </p:nvGraphicFramePr>
        <p:xfrm>
          <a:off x="2555776" y="476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3990127"/>
              </p:ext>
            </p:extLst>
          </p:nvPr>
        </p:nvGraphicFramePr>
        <p:xfrm>
          <a:off x="2627784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942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9971" y="1201308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STUDENTS’ QUESTIONNAIRE – STATISTICAL ANALYSIS</a:t>
            </a:r>
            <a:endParaRPr lang="en-GB" b="1" i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2824537"/>
              </p:ext>
            </p:extLst>
          </p:nvPr>
        </p:nvGraphicFramePr>
        <p:xfrm>
          <a:off x="467544" y="1772816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38518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70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95323"/>
              </p:ext>
            </p:extLst>
          </p:nvPr>
        </p:nvGraphicFramePr>
        <p:xfrm>
          <a:off x="408082" y="1601416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STUDENTS’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6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564933"/>
              </p:ext>
            </p:extLst>
          </p:nvPr>
        </p:nvGraphicFramePr>
        <p:xfrm>
          <a:off x="1187624" y="1772816"/>
          <a:ext cx="69847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STUDENTS’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476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8169746"/>
              </p:ext>
            </p:extLst>
          </p:nvPr>
        </p:nvGraphicFramePr>
        <p:xfrm>
          <a:off x="683568" y="1844824"/>
          <a:ext cx="79928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STUDENTS’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79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9265935"/>
              </p:ext>
            </p:extLst>
          </p:nvPr>
        </p:nvGraphicFramePr>
        <p:xfrm>
          <a:off x="1187624" y="1844824"/>
          <a:ext cx="7128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STUDENTS’ QUESTIONNAIRE – STATISTICAL ANALYSIS</a:t>
            </a:r>
            <a:endParaRPr lang="en-GB" b="1" i="1" dirty="0"/>
          </a:p>
        </p:txBody>
      </p:sp>
      <p:pic>
        <p:nvPicPr>
          <p:cNvPr id="4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9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9725334"/>
              </p:ext>
            </p:extLst>
          </p:nvPr>
        </p:nvGraphicFramePr>
        <p:xfrm>
          <a:off x="323850" y="260648"/>
          <a:ext cx="8496300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8909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5066541"/>
              </p:ext>
            </p:extLst>
          </p:nvPr>
        </p:nvGraphicFramePr>
        <p:xfrm>
          <a:off x="957410" y="1844824"/>
          <a:ext cx="71822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9971" y="11154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TEACHERS’ QUESTIONNAIRE – STATISTICAL ANALYSIS</a:t>
            </a:r>
            <a:endParaRPr lang="en-GB" b="1" i="1" dirty="0"/>
          </a:p>
        </p:txBody>
      </p:sp>
      <p:pic>
        <p:nvPicPr>
          <p:cNvPr id="5" name="Resim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94192" y="114082"/>
            <a:ext cx="6108700" cy="7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62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964</Words>
  <Application>Microsoft Office PowerPoint</Application>
  <PresentationFormat>On-screen Show (4:3)</PresentationFormat>
  <Paragraphs>104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</dc:creator>
  <cp:lastModifiedBy>gc</cp:lastModifiedBy>
  <cp:revision>30</cp:revision>
  <cp:lastPrinted>2018-06-17T11:20:13Z</cp:lastPrinted>
  <dcterms:created xsi:type="dcterms:W3CDTF">2018-06-17T09:07:35Z</dcterms:created>
  <dcterms:modified xsi:type="dcterms:W3CDTF">2018-06-28T17:57:02Z</dcterms:modified>
</cp:coreProperties>
</file>